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Nunito"/>
      <p:regular r:id="rId26"/>
      <p:bold r:id="rId27"/>
      <p:italic r:id="rId28"/>
      <p:boldItalic r:id="rId29"/>
    </p:embeddedFont>
    <p:embeddedFont>
      <p:font typeface="Maven Pro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regular.fntdata"/><Relationship Id="rId25" Type="http://schemas.openxmlformats.org/officeDocument/2006/relationships/slide" Target="slides/slide20.xml"/><Relationship Id="rId28" Type="http://schemas.openxmlformats.org/officeDocument/2006/relationships/font" Target="fonts/Nunito-italic.fntdata"/><Relationship Id="rId27" Type="http://schemas.openxmlformats.org/officeDocument/2006/relationships/font" Target="fonts/Nuni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avenPro-bold.fntdata"/><Relationship Id="rId30" Type="http://schemas.openxmlformats.org/officeDocument/2006/relationships/font" Target="fonts/MavenPro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8dce09914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8dce09914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d3afc6b9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d3afc6b9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8d3afc6b9d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8d3afc6b9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8d3afc6b9d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8d3afc6b9d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8671537992_0_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8671537992_0_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8671537992_0_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8671537992_0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8dce09914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8dce09914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8671537992_0_8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8671537992_0_8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8671537992_0_8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8671537992_0_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dce0991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dce0991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8ecff5c5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8ecff5c5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86a524706a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86a524706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671537992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671537992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ed255f51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8ed255f5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8ed255f51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8ed255f51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8ed255f51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8ed255f51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8ed255f51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8ed255f51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8ed255f51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8ed255f51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8671537992_0_8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8671537992_0_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zh.wikipedia.org/wiki/Git" TargetMode="External"/><Relationship Id="rId4" Type="http://schemas.openxmlformats.org/officeDocument/2006/relationships/hyperlink" Target="https://zh.wikipedia.org/wiki/%E7%89%88%E6%9C%AC%E6%8E%A7%E5%88%B6" TargetMode="External"/><Relationship Id="rId5" Type="http://schemas.openxmlformats.org/officeDocument/2006/relationships/hyperlink" Target="https://zh.wikipedia.org/wiki/Ruby_on_Rails" TargetMode="External"/><Relationship Id="rId6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zh.wikipedia.org/wiki/Git" TargetMode="External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zh.wikipedia.org/wiki/Vi" TargetMode="External"/><Relationship Id="rId4" Type="http://schemas.openxmlformats.org/officeDocument/2006/relationships/hyperlink" Target="https://www.vim.org/" TargetMode="External"/><Relationship Id="rId5" Type="http://schemas.openxmlformats.org/officeDocument/2006/relationships/hyperlink" Target="https://zh.wikipedia.org/wiki/C%E8%AF%AD%E8%A8%80" TargetMode="External"/><Relationship Id="rId6" Type="http://schemas.openxmlformats.org/officeDocument/2006/relationships/hyperlink" Target="https://zh.wikipedia.org/w/index.php?title=Vimscript&amp;action=edit&amp;redlink=1" TargetMode="External"/><Relationship Id="rId7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zh.wikipedia.org/wiki/%E6%95%B0%E7%BB%84" TargetMode="External"/><Relationship Id="rId4" Type="http://schemas.openxmlformats.org/officeDocument/2006/relationships/hyperlink" Target="https://zh.wikipedia.org/wiki/%E5%93%88%E5%B8%8C%E8%A1%A8" TargetMode="External"/><Relationship Id="rId11" Type="http://schemas.openxmlformats.org/officeDocument/2006/relationships/hyperlink" Target="https://zh.wikipedia.org/wiki/Scheme" TargetMode="External"/><Relationship Id="rId10" Type="http://schemas.openxmlformats.org/officeDocument/2006/relationships/hyperlink" Target="https://zh.wikipedia.org/wiki/Tcl/Tk" TargetMode="External"/><Relationship Id="rId12" Type="http://schemas.openxmlformats.org/officeDocument/2006/relationships/image" Target="../media/image2.png"/><Relationship Id="rId9" Type="http://schemas.openxmlformats.org/officeDocument/2006/relationships/hyperlink" Target="https://zh.wikipedia.org/wiki/Python" TargetMode="External"/><Relationship Id="rId5" Type="http://schemas.openxmlformats.org/officeDocument/2006/relationships/hyperlink" Target="https://zh.wikipedia.org/wiki/%E8%84%9A%E6%9C%AC%E8%AF%AD%E8%A8%80" TargetMode="External"/><Relationship Id="rId6" Type="http://schemas.openxmlformats.org/officeDocument/2006/relationships/hyperlink" Target="https://zh.wikipedia.org/wiki/Lua" TargetMode="External"/><Relationship Id="rId7" Type="http://schemas.openxmlformats.org/officeDocument/2006/relationships/hyperlink" Target="https://zh.wikipedia.org/wiki/Perl" TargetMode="External"/><Relationship Id="rId8" Type="http://schemas.openxmlformats.org/officeDocument/2006/relationships/hyperlink" Target="https://zh.wikipedia.org/wiki/Ruby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zh.wikipedia.org/wiki/C%E8%AF%AD%E8%A8%80" TargetMode="External"/><Relationship Id="rId4" Type="http://schemas.openxmlformats.org/officeDocument/2006/relationships/hyperlink" Target="https://zh.wikipedia.org/wiki/Perl" TargetMode="External"/><Relationship Id="rId11" Type="http://schemas.openxmlformats.org/officeDocument/2006/relationships/hyperlink" Target="https://zh.wikipedia.org/wiki/Unix_shell" TargetMode="External"/><Relationship Id="rId10" Type="http://schemas.openxmlformats.org/officeDocument/2006/relationships/hyperlink" Target="https://zh.wikipedia.org/wiki/Perl" TargetMode="External"/><Relationship Id="rId12" Type="http://schemas.openxmlformats.org/officeDocument/2006/relationships/image" Target="../media/image2.png"/><Relationship Id="rId9" Type="http://schemas.openxmlformats.org/officeDocument/2006/relationships/hyperlink" Target="https://zh.wikipedia.org/wiki/C%E8%AF%AD%E8%A8%80" TargetMode="External"/><Relationship Id="rId5" Type="http://schemas.openxmlformats.org/officeDocument/2006/relationships/hyperlink" Target="https://zh.wikipedia.org/wiki/Unix_shell" TargetMode="External"/><Relationship Id="rId6" Type="http://schemas.openxmlformats.org/officeDocument/2006/relationships/hyperlink" Target="https://zh.wikipedia.org/wiki/%E5%88%86%E6%95%A3%E5%BC%8F%E7%89%88%E6%9C%AC%E6%8E%A7%E5%88%B6" TargetMode="External"/><Relationship Id="rId7" Type="http://schemas.openxmlformats.org/officeDocument/2006/relationships/hyperlink" Target="https://zh.wikipedia.org/wiki/Linux%E5%86%85%E6%A0%B8" TargetMode="External"/><Relationship Id="rId8" Type="http://schemas.openxmlformats.org/officeDocument/2006/relationships/hyperlink" Target="https://git-scm.com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git,github,vim</a:t>
            </a:r>
            <a:r>
              <a:rPr lang="zh-TW"/>
              <a:t>重點整理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中國科大實習生1061461048chihyen_Hsu(sDD2)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725"/>
            <a:ext cx="879754" cy="6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2475" y="-22831"/>
            <a:ext cx="1180526" cy="81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9725" y="38725"/>
            <a:ext cx="949821" cy="6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04600" y="4790712"/>
            <a:ext cx="879750" cy="294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2"/>
          <p:cNvSpPr txBox="1"/>
          <p:nvPr>
            <p:ph type="title"/>
          </p:nvPr>
        </p:nvSpPr>
        <p:spPr>
          <a:xfrm>
            <a:off x="1903175" y="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如何使用git?</a:t>
            </a:r>
            <a:endParaRPr/>
          </a:p>
        </p:txBody>
      </p:sp>
      <p:sp>
        <p:nvSpPr>
          <p:cNvPr id="342" name="Google Shape;342;p22"/>
          <p:cNvSpPr txBox="1"/>
          <p:nvPr>
            <p:ph idx="1" type="body"/>
          </p:nvPr>
        </p:nvSpPr>
        <p:spPr>
          <a:xfrm>
            <a:off x="1245325" y="103917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lang="zh-TW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采</a:t>
            </a:r>
            <a:r>
              <a:rPr lang="zh-TW" sz="2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用分布式版本庫的作法，不需要服務器端軟件，就可以運作版本控制</a:t>
            </a:r>
            <a:endParaRPr sz="2300">
              <a:solidFill>
                <a:srgbClr val="FF0000"/>
              </a:solidFill>
            </a:endParaRPr>
          </a:p>
        </p:txBody>
      </p:sp>
      <p:pic>
        <p:nvPicPr>
          <p:cNvPr id="343" name="Google Shape;3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4075" y="4842650"/>
            <a:ext cx="749926" cy="25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3"/>
          <p:cNvSpPr txBox="1"/>
          <p:nvPr/>
        </p:nvSpPr>
        <p:spPr>
          <a:xfrm>
            <a:off x="254200" y="306525"/>
            <a:ext cx="69528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ブランチとは" id="349" name="Google Shape;3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3550" y="731050"/>
            <a:ext cx="5061250" cy="142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使用分支同時操作" id="350" name="Google Shape;35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350" y="2157450"/>
            <a:ext cx="5061249" cy="2470201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3"/>
          <p:cNvSpPr txBox="1"/>
          <p:nvPr/>
        </p:nvSpPr>
        <p:spPr>
          <a:xfrm>
            <a:off x="419800" y="1376850"/>
            <a:ext cx="3000000" cy="3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zh-TW" sz="1800"/>
              <a:t>什麼是分支？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</a:rPr>
              <a:t>為了將修改記錄的整體流程分開儲存，讓分開的分支不受其他分支的影響</a:t>
            </a:r>
            <a:r>
              <a:rPr lang="zh-TW" sz="1800"/>
              <a:t>，所以在同一個數據庫裡可以同時進行多個不同的修改。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800"/>
              <a:t>分開的分支還是可以和其他分支合併的。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800"/>
              <a:t>下圖是使用分支進行同時作業的圖示</a:t>
            </a:r>
            <a:r>
              <a:rPr lang="zh-TW" sz="1100"/>
              <a:t>。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52" name="Google Shape;35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5550" y="4839800"/>
            <a:ext cx="758450" cy="2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4"/>
          <p:cNvSpPr txBox="1"/>
          <p:nvPr/>
        </p:nvSpPr>
        <p:spPr>
          <a:xfrm>
            <a:off x="1136375" y="0"/>
            <a:ext cx="8298300" cy="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zh-TW" sz="1700"/>
              <a:t>Master分支</a:t>
            </a:r>
            <a:endParaRPr b="1" sz="1700"/>
          </a:p>
          <a:p>
            <a:pPr indent="0" lvl="0" marL="0" rtl="0" algn="l">
              <a:lnSpc>
                <a:spcPct val="115000"/>
              </a:lnSpc>
              <a:spcBef>
                <a:spcPts val="1700"/>
              </a:spcBef>
              <a:spcAft>
                <a:spcPts val="1700"/>
              </a:spcAft>
              <a:buNone/>
            </a:pPr>
            <a:r>
              <a:rPr lang="zh-TW" sz="1200"/>
              <a:t>在數據庫進行最初的提交後，Git會建立一個名為master的分支。之後的提交在切換分支之前都會增加在master分支裡。</a:t>
            </a:r>
            <a:endParaRPr sz="1200"/>
          </a:p>
        </p:txBody>
      </p:sp>
      <p:pic>
        <p:nvPicPr>
          <p:cNvPr descr="masterブランチ" id="358" name="Google Shape;3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425" y="1442875"/>
            <a:ext cx="8208675" cy="308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7025" y="4836950"/>
            <a:ext cx="766974" cy="25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5"/>
          <p:cNvSpPr txBox="1"/>
          <p:nvPr/>
        </p:nvSpPr>
        <p:spPr>
          <a:xfrm>
            <a:off x="366325" y="366325"/>
            <a:ext cx="8440500" cy="7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25"/>
          <p:cNvSpPr txBox="1"/>
          <p:nvPr/>
        </p:nvSpPr>
        <p:spPr>
          <a:xfrm>
            <a:off x="1143850" y="246600"/>
            <a:ext cx="6720900" cy="46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/>
              <a:t>git commit、git push、git pull、 git fetch、git merge 的含义与区别: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/>
              <a:t>git commit：是将本地修改过的文件提交到本地库中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/>
              <a:t>git push：是将本地库中的最新信息发送给远程库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/>
              <a:t>git pull：是从远程获取最新版本到本地，并自动merge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/>
              <a:t>git fetch：是从远程获取最新版本到本地，不会自动merge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/>
              <a:t>git merge：是用于从指定的commit(s)合并到当前分支，用来合并两个分支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/>
              <a:t>git Reset,Rebase,Revert 重點整理：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/>
              <a:t>git reset是直接删除指定的commit。 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/>
              <a:t>Rebase :用來整理、編輯還沒有推出去的Commit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/>
              <a:t>git revert是用一次新的commit来回滚之前的commit</a:t>
            </a:r>
            <a:endParaRPr sz="1500"/>
          </a:p>
        </p:txBody>
      </p:sp>
      <p:pic>
        <p:nvPicPr>
          <p:cNvPr id="366" name="Google Shape;3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4425" y="4822700"/>
            <a:ext cx="809574" cy="27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6"/>
          <p:cNvSpPr txBox="1"/>
          <p:nvPr>
            <p:ph type="title"/>
          </p:nvPr>
        </p:nvSpPr>
        <p:spPr>
          <a:xfrm>
            <a:off x="1312575" y="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github</a:t>
            </a:r>
            <a:r>
              <a:rPr lang="zh-TW"/>
              <a:t>是啥？</a:t>
            </a:r>
            <a:endParaRPr/>
          </a:p>
        </p:txBody>
      </p:sp>
      <p:sp>
        <p:nvSpPr>
          <p:cNvPr id="372" name="Google Shape;372;p26"/>
          <p:cNvSpPr txBox="1"/>
          <p:nvPr>
            <p:ph idx="1" type="body"/>
          </p:nvPr>
        </p:nvSpPr>
        <p:spPr>
          <a:xfrm>
            <a:off x="1170525" y="88427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30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●"/>
            </a:pPr>
            <a:r>
              <a:rPr lang="zh-TW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通過</a:t>
            </a:r>
            <a:r>
              <a:rPr lang="zh-TW" sz="2000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</a:t>
            </a:r>
            <a:r>
              <a:rPr lang="zh-TW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進行</a:t>
            </a:r>
            <a:r>
              <a:rPr lang="zh-TW" sz="2000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版本控制</a:t>
            </a:r>
            <a:r>
              <a:rPr lang="zh-TW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的軟件源代碼托管服務平台</a:t>
            </a:r>
            <a:endParaRPr sz="2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00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程式語言：</a:t>
            </a:r>
            <a:r>
              <a:rPr lang="zh-TW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Ruby on Rails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000"/>
              </a:spcBef>
              <a:spcAft>
                <a:spcPts val="300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11125" y="4848350"/>
            <a:ext cx="732876" cy="24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7"/>
          <p:cNvSpPr txBox="1"/>
          <p:nvPr>
            <p:ph type="title"/>
          </p:nvPr>
        </p:nvSpPr>
        <p:spPr>
          <a:xfrm>
            <a:off x="1581725" y="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用途：</a:t>
            </a:r>
            <a:endParaRPr/>
          </a:p>
        </p:txBody>
      </p:sp>
      <p:sp>
        <p:nvSpPr>
          <p:cNvPr id="379" name="Google Shape;379;p27"/>
          <p:cNvSpPr txBox="1"/>
          <p:nvPr>
            <p:ph idx="1" type="body"/>
          </p:nvPr>
        </p:nvSpPr>
        <p:spPr>
          <a:xfrm>
            <a:off x="1163025" y="88427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zh-TW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允許</a:t>
            </a:r>
            <a:r>
              <a:rPr lang="zh-TW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注冊用户和非注冊用户</a:t>
            </a:r>
            <a:r>
              <a:rPr lang="zh-TW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在網頁中瀏覽項目</a:t>
            </a:r>
            <a:endParaRPr sz="2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zh-TW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支持</a:t>
            </a:r>
            <a:r>
              <a:rPr lang="zh-TW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建立不限數量的公開倉庫</a:t>
            </a:r>
            <a:endParaRPr sz="2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Google Shape;3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7375" y="4817000"/>
            <a:ext cx="826624" cy="2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8"/>
          <p:cNvSpPr txBox="1"/>
          <p:nvPr>
            <p:ph type="title"/>
          </p:nvPr>
        </p:nvSpPr>
        <p:spPr>
          <a:xfrm>
            <a:off x="1372375" y="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如何使用github?</a:t>
            </a:r>
            <a:endParaRPr/>
          </a:p>
        </p:txBody>
      </p:sp>
      <p:sp>
        <p:nvSpPr>
          <p:cNvPr id="386" name="Google Shape;386;p28"/>
          <p:cNvSpPr txBox="1"/>
          <p:nvPr>
            <p:ph idx="1" type="body"/>
          </p:nvPr>
        </p:nvSpPr>
        <p:spPr>
          <a:xfrm>
            <a:off x="1185450" y="9180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10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Arial"/>
              <a:buChar char="●"/>
            </a:pPr>
            <a:r>
              <a:rPr lang="zh-TW" sz="2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透過標準的</a:t>
            </a:r>
            <a:r>
              <a:rPr lang="zh-TW" sz="24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</a:t>
            </a:r>
            <a:r>
              <a:rPr lang="zh-TW" sz="2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命令進行訪問和操作</a:t>
            </a:r>
            <a:endParaRPr sz="24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1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87" name="Google Shape;38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1025" y="4814875"/>
            <a:ext cx="832974" cy="27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9"/>
          <p:cNvSpPr txBox="1"/>
          <p:nvPr>
            <p:ph type="title"/>
          </p:nvPr>
        </p:nvSpPr>
        <p:spPr>
          <a:xfrm>
            <a:off x="1638300" y="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vim</a:t>
            </a:r>
            <a:r>
              <a:rPr lang="zh-TW"/>
              <a:t>是啥？</a:t>
            </a:r>
            <a:endParaRPr/>
          </a:p>
        </p:txBody>
      </p:sp>
      <p:sp>
        <p:nvSpPr>
          <p:cNvPr id="393" name="Google Shape;393;p29"/>
          <p:cNvSpPr txBox="1"/>
          <p:nvPr>
            <p:ph idx="1" type="body"/>
          </p:nvPr>
        </p:nvSpPr>
        <p:spPr>
          <a:xfrm>
            <a:off x="1387325" y="9964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0"/>
              </a:spcBef>
              <a:spcAft>
                <a:spcPts val="0"/>
              </a:spcAft>
              <a:buNone/>
            </a:pPr>
            <a:r>
              <a:rPr lang="zh-TW" sz="1900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</a:t>
            </a:r>
            <a:r>
              <a:rPr lang="zh-TW" sz="1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發展出来的編譯器</a:t>
            </a:r>
            <a:r>
              <a:rPr lang="zh-TW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b="1" sz="19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000"/>
              </a:spcBef>
              <a:spcAft>
                <a:spcPts val="0"/>
              </a:spcAft>
              <a:buNone/>
            </a:pPr>
            <a:r>
              <a:rPr lang="zh-TW" sz="1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網站：</a:t>
            </a:r>
            <a:r>
              <a:rPr lang="zh-TW" sz="1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www.vim.org</a:t>
            </a:r>
            <a:endParaRPr sz="1900"/>
          </a:p>
          <a:p>
            <a:pPr indent="0" lvl="0" marL="0" rtl="0" algn="l">
              <a:spcBef>
                <a:spcPts val="3000"/>
              </a:spcBef>
              <a:spcAft>
                <a:spcPts val="0"/>
              </a:spcAft>
              <a:buNone/>
            </a:pPr>
            <a:r>
              <a:rPr lang="zh-TW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版本：8.2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000"/>
              </a:spcBef>
              <a:spcAft>
                <a:spcPts val="0"/>
              </a:spcAft>
              <a:buNone/>
            </a:pPr>
            <a:r>
              <a:rPr lang="zh-TW" sz="1900"/>
              <a:t>程式語言：</a:t>
            </a:r>
            <a:r>
              <a:rPr lang="zh-TW" sz="19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</a:t>
            </a:r>
            <a:r>
              <a:rPr lang="zh-TW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和</a:t>
            </a:r>
            <a:r>
              <a:rPr lang="zh-TW" sz="19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Vimscript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 sz="10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87500" y="4840450"/>
            <a:ext cx="756500" cy="2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0"/>
          <p:cNvSpPr txBox="1"/>
          <p:nvPr>
            <p:ph type="title"/>
          </p:nvPr>
        </p:nvSpPr>
        <p:spPr>
          <a:xfrm>
            <a:off x="1708775" y="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用途：</a:t>
            </a:r>
            <a:endParaRPr/>
          </a:p>
        </p:txBody>
      </p:sp>
      <p:sp>
        <p:nvSpPr>
          <p:cNvPr id="400" name="Google Shape;400;p30"/>
          <p:cNvSpPr txBox="1"/>
          <p:nvPr>
            <p:ph idx="1" type="body"/>
          </p:nvPr>
        </p:nvSpPr>
        <p:spPr>
          <a:xfrm>
            <a:off x="1200425" y="9964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1100"/>
              </a:spcBef>
              <a:spcAft>
                <a:spcPts val="0"/>
              </a:spcAft>
              <a:buClr>
                <a:srgbClr val="FF0000"/>
              </a:buClr>
              <a:buSzPts val="1500"/>
              <a:buFont typeface="Arial"/>
              <a:buChar char="●"/>
            </a:pPr>
            <a:r>
              <a:rPr lang="zh-TW"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多緩冲</a:t>
            </a:r>
            <a:r>
              <a:rPr lang="zh-TW" sz="1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編譯</a:t>
            </a:r>
            <a:endParaRPr sz="15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zh-TW" sz="15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任意個数</a:t>
            </a:r>
            <a:r>
              <a:rPr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的</a:t>
            </a:r>
            <a:r>
              <a:rPr lang="zh-TW" sz="15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分割窗口（横，豎）</a:t>
            </a:r>
            <a:endParaRPr sz="15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Font typeface="Arial"/>
              <a:buChar char="●"/>
            </a:pPr>
            <a:r>
              <a:rPr lang="zh-TW"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具備</a:t>
            </a:r>
            <a:r>
              <a:rPr lang="zh-TW" sz="1500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列表</a:t>
            </a:r>
            <a:r>
              <a:rPr lang="zh-TW"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和</a:t>
            </a:r>
            <a:r>
              <a:rPr lang="zh-TW" sz="1500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字典</a:t>
            </a:r>
            <a:r>
              <a:rPr lang="zh-TW"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功能的</a:t>
            </a:r>
            <a:r>
              <a:rPr lang="zh-TW" sz="1500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脚本语言</a:t>
            </a:r>
            <a:endParaRPr sz="1500" u="sng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Font typeface="Arial"/>
              <a:buChar char="●"/>
            </a:pPr>
            <a:r>
              <a:rPr lang="zh-TW"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可在脚本中调用</a:t>
            </a:r>
            <a:r>
              <a:rPr lang="zh-TW" sz="1500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Lua</a:t>
            </a:r>
            <a:r>
              <a:rPr lang="zh-TW"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，</a:t>
            </a:r>
            <a:r>
              <a:rPr lang="zh-TW" sz="1500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Perl</a:t>
            </a:r>
            <a:r>
              <a:rPr lang="zh-TW"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，</a:t>
            </a:r>
            <a:r>
              <a:rPr lang="zh-TW" sz="1500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Ruby</a:t>
            </a:r>
            <a:r>
              <a:rPr lang="zh-TW"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，</a:t>
            </a:r>
            <a:r>
              <a:rPr lang="zh-TW" sz="1500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Python</a:t>
            </a:r>
            <a:r>
              <a:rPr lang="zh-TW"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，</a:t>
            </a:r>
            <a:r>
              <a:rPr lang="zh-TW" sz="1500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Tcl</a:t>
            </a:r>
            <a:r>
              <a:rPr lang="zh-TW"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，</a:t>
            </a:r>
            <a:r>
              <a:rPr lang="zh-TW" sz="1500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MzScheme</a:t>
            </a:r>
            <a:endParaRPr sz="1500" u="sng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401" name="Google Shape;401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411125" y="4848350"/>
            <a:ext cx="732876" cy="24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1"/>
          <p:cNvSpPr txBox="1"/>
          <p:nvPr>
            <p:ph type="title"/>
          </p:nvPr>
        </p:nvSpPr>
        <p:spPr>
          <a:xfrm>
            <a:off x="1551800" y="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如何使用vim?</a:t>
            </a:r>
            <a:endParaRPr/>
          </a:p>
        </p:txBody>
      </p:sp>
      <p:sp>
        <p:nvSpPr>
          <p:cNvPr id="407" name="Google Shape;407;p31"/>
          <p:cNvSpPr txBox="1"/>
          <p:nvPr>
            <p:ph idx="1" type="body"/>
          </p:nvPr>
        </p:nvSpPr>
        <p:spPr>
          <a:xfrm>
            <a:off x="1192950" y="103377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利用ctags的標籤中跳轉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崩潰后文件恢复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光標位置和打開的緩冲狀態的保存復原（session功能）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可以對兩個文件進行差分，同步功能的diff模式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遠程文件编辑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100"/>
              </a:spcBef>
              <a:spcAft>
                <a:spcPts val="1100"/>
              </a:spcAft>
              <a:buNone/>
            </a:pPr>
            <a:r>
              <a:rPr lang="zh-TW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Omni補全（上下文相關的補全）</a:t>
            </a:r>
            <a:endParaRPr sz="2000"/>
          </a:p>
        </p:txBody>
      </p:sp>
      <p:pic>
        <p:nvPicPr>
          <p:cNvPr id="408" name="Google Shape;4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3725" y="4862600"/>
            <a:ext cx="690276" cy="23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4"/>
          <p:cNvSpPr txBox="1"/>
          <p:nvPr>
            <p:ph type="title"/>
          </p:nvPr>
        </p:nvSpPr>
        <p:spPr>
          <a:xfrm>
            <a:off x="699525" y="2549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424242"/>
                </a:solidFill>
                <a:latin typeface="PMingLiu"/>
                <a:ea typeface="PMingLiu"/>
                <a:cs typeface="PMingLiu"/>
                <a:sym typeface="PMingLiu"/>
              </a:rPr>
              <a:t>Outline</a:t>
            </a:r>
            <a:endParaRPr/>
          </a:p>
        </p:txBody>
      </p:sp>
      <p:sp>
        <p:nvSpPr>
          <p:cNvPr id="288" name="Google Shape;288;p14"/>
          <p:cNvSpPr txBox="1"/>
          <p:nvPr>
            <p:ph idx="1" type="body"/>
          </p:nvPr>
        </p:nvSpPr>
        <p:spPr>
          <a:xfrm>
            <a:off x="1297600" y="8319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200">
                <a:solidFill>
                  <a:srgbClr val="000000"/>
                </a:solidFill>
                <a:latin typeface="PMingLiu"/>
                <a:ea typeface="PMingLiu"/>
                <a:cs typeface="PMingLiu"/>
                <a:sym typeface="PMingLiu"/>
              </a:rPr>
              <a:t>程式工具</a:t>
            </a:r>
            <a:endParaRPr b="1" sz="2200">
              <a:solidFill>
                <a:srgbClr val="000000"/>
              </a:solidFill>
              <a:latin typeface="PMingLiu"/>
              <a:ea typeface="PMingLiu"/>
              <a:cs typeface="PMingLiu"/>
              <a:sym typeface="PMingLiu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MingLiu"/>
              <a:buChar char="●"/>
            </a:pPr>
            <a:r>
              <a:rPr lang="zh-TW" sz="2200">
                <a:solidFill>
                  <a:srgbClr val="000000"/>
                </a:solidFill>
                <a:latin typeface="PMingLiu"/>
                <a:ea typeface="PMingLiu"/>
                <a:cs typeface="PMingLiu"/>
                <a:sym typeface="PMingLiu"/>
              </a:rPr>
              <a:t>git</a:t>
            </a:r>
            <a:endParaRPr sz="2200">
              <a:solidFill>
                <a:srgbClr val="000000"/>
              </a:solidFill>
              <a:latin typeface="PMingLiu"/>
              <a:ea typeface="PMingLiu"/>
              <a:cs typeface="PMingLiu"/>
              <a:sym typeface="PMingLiu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MingLiu"/>
              <a:buChar char="●"/>
            </a:pPr>
            <a:r>
              <a:rPr lang="zh-TW" sz="2200">
                <a:solidFill>
                  <a:srgbClr val="000000"/>
                </a:solidFill>
                <a:latin typeface="PMingLiu"/>
                <a:ea typeface="PMingLiu"/>
                <a:cs typeface="PMingLiu"/>
                <a:sym typeface="PMingLiu"/>
              </a:rPr>
              <a:t>git hub</a:t>
            </a:r>
            <a:endParaRPr sz="2200">
              <a:solidFill>
                <a:srgbClr val="000000"/>
              </a:solidFill>
              <a:latin typeface="PMingLiu"/>
              <a:ea typeface="PMingLiu"/>
              <a:cs typeface="PMingLiu"/>
              <a:sym typeface="PMingLiu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MingLiu"/>
              <a:buChar char="●"/>
            </a:pPr>
            <a:r>
              <a:rPr lang="zh-TW" sz="2200">
                <a:solidFill>
                  <a:srgbClr val="000000"/>
                </a:solidFill>
                <a:latin typeface="PMingLiu"/>
                <a:ea typeface="PMingLiu"/>
                <a:cs typeface="PMingLiu"/>
                <a:sym typeface="PMingLiu"/>
              </a:rPr>
              <a:t>vim</a:t>
            </a:r>
            <a:endParaRPr sz="2200">
              <a:solidFill>
                <a:srgbClr val="000000"/>
              </a:solidFill>
              <a:latin typeface="PMingLiu"/>
              <a:ea typeface="PMingLiu"/>
              <a:cs typeface="PMingLiu"/>
              <a:sym typeface="PMingLiu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250" y="4799900"/>
            <a:ext cx="877751" cy="29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2"/>
          <p:cNvSpPr txBox="1"/>
          <p:nvPr>
            <p:ph type="title"/>
          </p:nvPr>
        </p:nvSpPr>
        <p:spPr>
          <a:xfrm>
            <a:off x="1506950" y="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vim編輯模式：</a:t>
            </a:r>
            <a:endParaRPr sz="2400"/>
          </a:p>
        </p:txBody>
      </p:sp>
      <p:sp>
        <p:nvSpPr>
          <p:cNvPr id="414" name="Google Shape;414;p32"/>
          <p:cNvSpPr txBox="1"/>
          <p:nvPr>
            <p:ph idx="1" type="body"/>
          </p:nvPr>
        </p:nvSpPr>
        <p:spPr>
          <a:xfrm>
            <a:off x="1305075" y="7123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指令     說明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  在游標位置進入編輯模式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  在游標行的第一個非空白字元進入編輯模式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    在游標位置後進入編輯模式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    在游標行的最後一個字元進入編輯模式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    向下新增一行，並進入編輯模式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    向上新增一行，並進入編輯模式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cc     刪除游標行，並進入編輯模式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ESC     取消指令或退出編輯模式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15" name="Google Shape;4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2600" y="4845500"/>
            <a:ext cx="741400" cy="2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 txBox="1"/>
          <p:nvPr>
            <p:ph type="title"/>
          </p:nvPr>
        </p:nvSpPr>
        <p:spPr>
          <a:xfrm>
            <a:off x="1723750" y="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git</a:t>
            </a:r>
            <a:r>
              <a:rPr lang="zh-TW"/>
              <a:t>是啥？</a:t>
            </a:r>
            <a:endParaRPr/>
          </a:p>
        </p:txBody>
      </p:sp>
      <p:sp>
        <p:nvSpPr>
          <p:cNvPr id="295" name="Google Shape;295;p15"/>
          <p:cNvSpPr txBox="1"/>
          <p:nvPr>
            <p:ph idx="1" type="body"/>
          </p:nvPr>
        </p:nvSpPr>
        <p:spPr>
          <a:xfrm>
            <a:off x="1260225" y="89917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程式語言：</a:t>
            </a:r>
            <a:r>
              <a:rPr lang="zh-TW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</a:t>
            </a:r>
            <a:r>
              <a:rPr lang="zh-TW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、</a:t>
            </a:r>
            <a:r>
              <a:rPr lang="zh-TW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Perl</a:t>
            </a:r>
            <a:r>
              <a:rPr lang="zh-TW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、</a:t>
            </a:r>
            <a:r>
              <a:rPr lang="zh-TW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sh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zh-TW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是</a:t>
            </a:r>
            <a:r>
              <a:rPr lang="zh-TW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分散式版本控制</a:t>
            </a:r>
            <a:r>
              <a:rPr lang="zh-TW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软件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zh-TW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管理</a:t>
            </a:r>
            <a:r>
              <a:rPr lang="zh-TW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Linux核心</a:t>
            </a:r>
            <a:r>
              <a:rPr lang="zh-TW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开发而设计。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網站：</a:t>
            </a:r>
            <a:r>
              <a:rPr lang="zh-TW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https://git-scm.com/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版本：2.27.0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程式語言：</a:t>
            </a:r>
            <a:r>
              <a:rPr lang="zh-TW" sz="24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</a:t>
            </a:r>
            <a:r>
              <a:rPr lang="zh-TW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、</a:t>
            </a:r>
            <a:r>
              <a:rPr lang="zh-TW" sz="24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Perl</a:t>
            </a:r>
            <a:r>
              <a:rPr lang="zh-TW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、</a:t>
            </a:r>
            <a:r>
              <a:rPr lang="zh-TW" sz="24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sh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/>
          </a:p>
        </p:txBody>
      </p:sp>
      <p:pic>
        <p:nvPicPr>
          <p:cNvPr id="296" name="Google Shape;296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351475" y="4828400"/>
            <a:ext cx="792524" cy="26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796725" cy="479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9125" y="152400"/>
            <a:ext cx="4042475" cy="479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9975" y="4831250"/>
            <a:ext cx="784024" cy="2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88925" cy="4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8850" y="4814150"/>
            <a:ext cx="835151" cy="27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81450" cy="478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5550" y="4839800"/>
            <a:ext cx="758450" cy="2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000400" cy="479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2800" y="152400"/>
            <a:ext cx="3788525" cy="479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3375" y="4882525"/>
            <a:ext cx="630625" cy="21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00" y="194375"/>
            <a:ext cx="4325750" cy="484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8050" y="194375"/>
            <a:ext cx="4433275" cy="4809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94075" y="4842650"/>
            <a:ext cx="749926" cy="25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1"/>
          <p:cNvSpPr txBox="1"/>
          <p:nvPr>
            <p:ph type="title"/>
          </p:nvPr>
        </p:nvSpPr>
        <p:spPr>
          <a:xfrm>
            <a:off x="1805975" y="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用途：</a:t>
            </a:r>
            <a:endParaRPr/>
          </a:p>
        </p:txBody>
      </p:sp>
      <p:sp>
        <p:nvSpPr>
          <p:cNvPr id="335" name="Google Shape;335;p21"/>
          <p:cNvSpPr txBox="1"/>
          <p:nvPr>
            <p:ph idx="1" type="body"/>
          </p:nvPr>
        </p:nvSpPr>
        <p:spPr>
          <a:xfrm>
            <a:off x="1245275" y="9546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Arial"/>
              <a:buChar char="●"/>
            </a:pPr>
            <a:r>
              <a:rPr lang="zh-TW" sz="2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可被其他前端（比如Cogito或Stgit）包装的后端</a:t>
            </a:r>
            <a:endParaRPr sz="24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</a:pPr>
            <a:r>
              <a:rPr lang="zh-TW" sz="2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可獨立用版本控制</a:t>
            </a:r>
            <a:r>
              <a:rPr lang="zh-TW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1125" y="4848350"/>
            <a:ext cx="732876" cy="24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